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sldIdLst>
    <p:sldId id="649" r:id="rId2"/>
  </p:sldIdLst>
  <p:sldSz cx="9906000" cy="6858000" type="A4"/>
  <p:notesSz cx="6858000" cy="9144000"/>
  <p:defaultTextStyle>
    <a:lvl1pPr algn="ctr">
      <a:spcBef>
        <a:spcPts val="800"/>
      </a:spcBef>
      <a:defRPr sz="1400">
        <a:latin typeface="Arial"/>
        <a:ea typeface="Arial"/>
        <a:cs typeface="Arial"/>
        <a:sym typeface="Arial"/>
      </a:defRPr>
    </a:lvl1pPr>
    <a:lvl2pPr indent="457200" algn="ctr">
      <a:spcBef>
        <a:spcPts val="800"/>
      </a:spcBef>
      <a:defRPr sz="1400">
        <a:latin typeface="Arial"/>
        <a:ea typeface="Arial"/>
        <a:cs typeface="Arial"/>
        <a:sym typeface="Arial"/>
      </a:defRPr>
    </a:lvl2pPr>
    <a:lvl3pPr indent="914400" algn="ctr">
      <a:spcBef>
        <a:spcPts val="800"/>
      </a:spcBef>
      <a:defRPr sz="1400">
        <a:latin typeface="Arial"/>
        <a:ea typeface="Arial"/>
        <a:cs typeface="Arial"/>
        <a:sym typeface="Arial"/>
      </a:defRPr>
    </a:lvl3pPr>
    <a:lvl4pPr indent="1371600" algn="ctr">
      <a:spcBef>
        <a:spcPts val="800"/>
      </a:spcBef>
      <a:defRPr sz="1400">
        <a:latin typeface="Arial"/>
        <a:ea typeface="Arial"/>
        <a:cs typeface="Arial"/>
        <a:sym typeface="Arial"/>
      </a:defRPr>
    </a:lvl4pPr>
    <a:lvl5pPr indent="1828800" algn="ctr">
      <a:spcBef>
        <a:spcPts val="800"/>
      </a:spcBef>
      <a:defRPr sz="1400">
        <a:latin typeface="Arial"/>
        <a:ea typeface="Arial"/>
        <a:cs typeface="Arial"/>
        <a:sym typeface="Arial"/>
      </a:defRPr>
    </a:lvl5pPr>
    <a:lvl6pPr indent="2286000" algn="ctr">
      <a:spcBef>
        <a:spcPts val="800"/>
      </a:spcBef>
      <a:defRPr sz="1400">
        <a:latin typeface="Arial"/>
        <a:ea typeface="Arial"/>
        <a:cs typeface="Arial"/>
        <a:sym typeface="Arial"/>
      </a:defRPr>
    </a:lvl6pPr>
    <a:lvl7pPr indent="2743200" algn="ctr">
      <a:spcBef>
        <a:spcPts val="800"/>
      </a:spcBef>
      <a:defRPr sz="1400">
        <a:latin typeface="Arial"/>
        <a:ea typeface="Arial"/>
        <a:cs typeface="Arial"/>
        <a:sym typeface="Arial"/>
      </a:defRPr>
    </a:lvl7pPr>
    <a:lvl8pPr indent="3200400" algn="ctr">
      <a:spcBef>
        <a:spcPts val="800"/>
      </a:spcBef>
      <a:defRPr sz="1400">
        <a:latin typeface="Arial"/>
        <a:ea typeface="Arial"/>
        <a:cs typeface="Arial"/>
        <a:sym typeface="Arial"/>
      </a:defRPr>
    </a:lvl8pPr>
    <a:lvl9pPr indent="3657600" algn="ctr">
      <a:spcBef>
        <a:spcPts val="800"/>
      </a:spcBef>
      <a:defRPr sz="1400">
        <a:latin typeface="Arial"/>
        <a:ea typeface="Arial"/>
        <a:cs typeface="Arial"/>
        <a:sym typeface="Arial"/>
      </a:defRPr>
    </a:lvl9pPr>
  </p:defaultTextStyle>
  <p:extLst>
    <p:ext uri="{EFAFB233-063F-42B5-8137-9DF3F51BA10A}">
      <p15:sldGuideLst xmlns:p15="http://schemas.microsoft.com/office/powerpoint/2012/main">
        <p15:guide id="3" pos="81" userDrawn="1">
          <p15:clr>
            <a:srgbClr val="A4A3A4"/>
          </p15:clr>
        </p15:guide>
        <p15:guide id="4" orient="horz" pos="322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ia.gryszkiewicz@theimpactlab.org" initials="l" lastIdx="31" clrIdx="0"/>
  <p:cmAuthor id="2" name="lidia.gryszkiewicz@theimpactlab.org" initials="l [2]" lastIdx="1" clrIdx="1"/>
  <p:cmAuthor id="3" name="lidia.gryszkiewicz@theimpactlab.org" initials="l [3]" lastIdx="1" clrIdx="2"/>
  <p:cmAuthor id="4" name="lidia.gryszkiewicz@theimpactlab.org" initials="l [4]" lastIdx="1" clrIdx="3"/>
  <p:cmAuthor id="5" name="lidia.gryszkiewicz@theimpactlab.org" initials="l [5]" lastIdx="1" clrIdx="4"/>
  <p:cmAuthor id="6" name="lidia.gryszkiewicz@theimpactlab.org" initials="l [6]" lastIdx="1" clrIdx="5"/>
  <p:cmAuthor id="7" name="lidia.gryszkiewicz@theimpactlab.org" initials="l [7]" lastIdx="1" clrIdx="6"/>
  <p:cmAuthor id="8" name="lidia.gryszkiewicz@theimpactlab.org" initials="l [8]" lastIdx="1" clrIdx="7"/>
  <p:cmAuthor id="9" name="lidia.gryszkiewicz@theimpactlab.org" initials="l [9]" lastIdx="1" clrIdx="8"/>
  <p:cmAuthor id="10" name="lidia.gryszkiewicz@theimpactlab.org" initials="l [10]" lastIdx="1" clrIdx="9"/>
  <p:cmAuthor id="11" name="lidia.gryszkiewicz@theimpactlab.org" initials="l [11]" lastIdx="1" clrIdx="10"/>
  <p:cmAuthor id="12" name="lidia.gryszkiewicz@theimpactlab.org" initials="l [12]" lastIdx="1" clrIdx="11"/>
  <p:cmAuthor id="13" name="lidia.gryszkiewicz@theimpactlab.org" initials="l [13]" lastIdx="1" clrIdx="12"/>
  <p:cmAuthor id="14" name="lidia.gryszkiewicz@theimpactlab.org" initials="l [14]" lastIdx="1" clrIdx="13"/>
  <p:cmAuthor id="15" name="Christina Lechtape" initials="CL" lastIdx="6" clrIdx="14"/>
  <p:cmAuthor id="16" name="Uporabnik" initials="U" lastIdx="3" clrIdx="15">
    <p:extLst>
      <p:ext uri="{19B8F6BF-5375-455C-9EA6-DF929625EA0E}">
        <p15:presenceInfo xmlns:p15="http://schemas.microsoft.com/office/powerpoint/2012/main" userId="Uporab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2D3ED"/>
    <a:srgbClr val="000000"/>
    <a:srgbClr val="93B4ED"/>
    <a:srgbClr val="D5C3AA"/>
    <a:srgbClr val="C5EF8E"/>
    <a:srgbClr val="3066A6"/>
    <a:srgbClr val="FF66A6"/>
    <a:srgbClr val="EAE46A"/>
    <a:srgbClr val="FFD6DF"/>
    <a:srgbClr val="AB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63685-6AD7-8647-B16F-D81CF00AA6BD}" v="6" dt="2020-04-20T10:28:48.756"/>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F2F2"/>
          </a:solidFill>
        </a:fill>
      </a:tcStyle>
    </a:wholeTbl>
    <a:band2H>
      <a:tcTxStyle/>
      <a:tcStyle>
        <a:tcBdr/>
        <a:fill>
          <a:solidFill>
            <a:srgbClr val="F9F9F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DCDC"/>
          </a:solidFill>
        </a:fill>
      </a:tcStyle>
    </a:wholeTbl>
    <a:band2H>
      <a:tcTxStyle/>
      <a:tcStyle>
        <a:tcBdr/>
        <a:fill>
          <a:solidFill>
            <a:srgbClr val="EEEEEE"/>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CFCF"/>
          </a:solidFill>
        </a:fill>
      </a:tcStyle>
    </a:wholeTbl>
    <a:band2H>
      <a:tcTxStyle/>
      <a:tcStyle>
        <a:tcBdr/>
        <a:fill>
          <a:solidFill>
            <a:srgbClr val="E8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2" autoAdjust="0"/>
    <p:restoredTop sz="94150" autoAdjust="0"/>
  </p:normalViewPr>
  <p:slideViewPr>
    <p:cSldViewPr snapToGrid="0" snapToObjects="1" showGuides="1">
      <p:cViewPr>
        <p:scale>
          <a:sx n="120" d="100"/>
          <a:sy n="120" d="100"/>
        </p:scale>
        <p:origin x="1192" y="280"/>
      </p:cViewPr>
      <p:guideLst>
        <p:guide pos="81"/>
        <p:guide orient="horz" pos="3226"/>
      </p:guideLst>
    </p:cSldViewPr>
  </p:slideViewPr>
  <p:notesTextViewPr>
    <p:cViewPr>
      <p:scale>
        <a:sx n="1" d="1"/>
        <a:sy n="1" d="1"/>
      </p:scale>
      <p:origin x="0" y="0"/>
    </p:cViewPr>
  </p:notesTextViewPr>
  <p:notesViewPr>
    <p:cSldViewPr snapToGrid="0" snapToObjects="1" showGuides="1">
      <p:cViewPr varScale="1">
        <p:scale>
          <a:sx n="83" d="100"/>
          <a:sy n="83" d="100"/>
        </p:scale>
        <p:origin x="335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1691020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1750" y="9423400"/>
            <a:ext cx="2938463" cy="495300"/>
          </a:xfrm>
          <a:prstGeom prst="rect">
            <a:avLst/>
          </a:prstGeom>
          <a:ln/>
        </p:spPr>
        <p:txBody>
          <a:bodyPr/>
          <a:lstStyle/>
          <a:p>
            <a:fld id="{F4CEE709-FA17-4BCB-9881-483F293849B3}" type="slidenum">
              <a:rPr lang="en-GB" altLang="en-US"/>
              <a:pPr/>
              <a:t>1</a:t>
            </a:fld>
            <a:endParaRPr lang="en-GB" altLang="en-US" dirty="0"/>
          </a:p>
        </p:txBody>
      </p:sp>
      <p:sp>
        <p:nvSpPr>
          <p:cNvPr id="721922" name="Rectangle 2"/>
          <p:cNvSpPr>
            <a:spLocks noGrp="1" noRot="1" noChangeAspect="1" noChangeArrowheads="1" noTextEdit="1"/>
          </p:cNvSpPr>
          <p:nvPr>
            <p:ph type="sldImg"/>
          </p:nvPr>
        </p:nvSpPr>
        <p:spPr>
          <a:xfrm>
            <a:off x="890588" y="871538"/>
            <a:ext cx="5005387" cy="3465512"/>
          </a:xfrm>
          <a:ln/>
        </p:spPr>
      </p:sp>
      <p:sp>
        <p:nvSpPr>
          <p:cNvPr id="721923" name="Rectangle 3"/>
          <p:cNvSpPr>
            <a:spLocks noGrp="1" noChangeArrowheads="1"/>
          </p:cNvSpPr>
          <p:nvPr>
            <p:ph type="body" idx="1"/>
          </p:nvPr>
        </p:nvSpPr>
        <p:spPr>
          <a:xfrm>
            <a:off x="903288" y="4716463"/>
            <a:ext cx="4975225" cy="4176712"/>
          </a:xfrm>
        </p:spPr>
        <p:txBody>
          <a:bodyPr/>
          <a:lstStyle/>
          <a:p>
            <a:endParaRPr lang="de-DE" altLang="en-US" dirty="0"/>
          </a:p>
        </p:txBody>
      </p:sp>
    </p:spTree>
    <p:extLst>
      <p:ext uri="{BB962C8B-B14F-4D97-AF65-F5344CB8AC3E}">
        <p14:creationId xmlns:p14="http://schemas.microsoft.com/office/powerpoint/2010/main" val="129423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3378" name="Rectangle 2"/>
          <p:cNvSpPr>
            <a:spLocks noGrp="1" noChangeArrowheads="1"/>
          </p:cNvSpPr>
          <p:nvPr>
            <p:ph type="subTitle" idx="1"/>
          </p:nvPr>
        </p:nvSpPr>
        <p:spPr>
          <a:xfrm>
            <a:off x="381000" y="3581400"/>
            <a:ext cx="9144000" cy="365125"/>
          </a:xfrm>
        </p:spPr>
        <p:txBody>
          <a:bodyPr lIns="0" tIns="0" rIns="0">
            <a:spAutoFit/>
          </a:bodyPr>
          <a:lstStyle>
            <a:lvl1pPr>
              <a:spcBef>
                <a:spcPts val="500"/>
              </a:spcBef>
              <a:defRPr sz="2400"/>
            </a:lvl1pPr>
          </a:lstStyle>
          <a:p>
            <a:pPr lvl="0"/>
            <a:r>
              <a:rPr lang="en-GB" altLang="en-US" noProof="0"/>
              <a:t>Click to edit Master subtitle style</a:t>
            </a:r>
          </a:p>
        </p:txBody>
      </p:sp>
      <p:sp>
        <p:nvSpPr>
          <p:cNvPr id="1253379" name="Rectangle 3"/>
          <p:cNvSpPr>
            <a:spLocks noGrp="1" noChangeArrowheads="1"/>
          </p:cNvSpPr>
          <p:nvPr>
            <p:ph type="ctrTitle"/>
          </p:nvPr>
        </p:nvSpPr>
        <p:spPr>
          <a:xfrm>
            <a:off x="381000" y="2239963"/>
            <a:ext cx="9144000" cy="427037"/>
          </a:xfrm>
        </p:spPr>
        <p:txBody>
          <a:bodyPr/>
          <a:lstStyle>
            <a:lvl1pPr>
              <a:defRPr sz="2800"/>
            </a:lvl1pPr>
          </a:lstStyle>
          <a:p>
            <a:pPr lvl="0"/>
            <a:r>
              <a:rPr lang="en-GB" altLang="en-US" noProof="0"/>
              <a:t>Click to edit Master title style</a:t>
            </a:r>
          </a:p>
        </p:txBody>
      </p:sp>
      <p:sp>
        <p:nvSpPr>
          <p:cNvPr id="10" name="Text Box 21"/>
          <p:cNvSpPr txBox="1">
            <a:spLocks noChangeArrowheads="1"/>
          </p:cNvSpPr>
          <p:nvPr userDrawn="1"/>
        </p:nvSpPr>
        <p:spPr bwMode="auto">
          <a:xfrm>
            <a:off x="0" y="57785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a:solidFill>
                  <a:prstClr val="white"/>
                </a:solidFill>
                <a:ea typeface=""/>
                <a:cs typeface=""/>
              </a:rPr>
              <a:t>	</a:t>
            </a:r>
            <a:endParaRPr lang="en-GB" altLang="en-US" kern="1200">
              <a:solidFill>
                <a:prstClr val="white"/>
              </a:solidFill>
              <a:ea typeface=""/>
              <a:cs typeface=""/>
            </a:endParaRPr>
          </a:p>
        </p:txBody>
      </p:sp>
      <p:sp>
        <p:nvSpPr>
          <p:cNvPr id="13" name="Text Box 21"/>
          <p:cNvSpPr txBox="1">
            <a:spLocks noChangeArrowheads="1"/>
          </p:cNvSpPr>
          <p:nvPr userDrawn="1"/>
        </p:nvSpPr>
        <p:spPr bwMode="auto">
          <a:xfrm>
            <a:off x="-15552" y="57866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a:solidFill>
                  <a:prstClr val="white"/>
                </a:solidFill>
                <a:ea typeface=""/>
                <a:cs typeface=""/>
              </a:rPr>
              <a:t>	</a:t>
            </a:r>
            <a:endParaRPr lang="en-GB" altLang="en-US" kern="1200">
              <a:solidFill>
                <a:prstClr val="white"/>
              </a:solidFill>
              <a:ea typeface=""/>
              <a:cs typeface=""/>
            </a:endParaRPr>
          </a:p>
        </p:txBody>
      </p:sp>
    </p:spTree>
    <p:extLst>
      <p:ext uri="{BB962C8B-B14F-4D97-AF65-F5344CB8AC3E}">
        <p14:creationId xmlns:p14="http://schemas.microsoft.com/office/powerpoint/2010/main" val="17101838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34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7413" y="990600"/>
            <a:ext cx="22875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73063" y="990600"/>
            <a:ext cx="67119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09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859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61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6002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84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6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5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97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0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02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grpSp>
        <p:nvGrpSpPr>
          <p:cNvPr id="518169" name="Group 25"/>
          <p:cNvGrpSpPr>
            <a:grpSpLocks/>
          </p:cNvGrpSpPr>
          <p:nvPr/>
        </p:nvGrpSpPr>
        <p:grpSpPr bwMode="auto">
          <a:xfrm>
            <a:off x="152400" y="1371600"/>
            <a:ext cx="9601200" cy="5257800"/>
            <a:chOff x="96" y="864"/>
            <a:chExt cx="6048" cy="3312"/>
          </a:xfrm>
        </p:grpSpPr>
        <p:grpSp>
          <p:nvGrpSpPr>
            <p:cNvPr id="518154" name="Group 10"/>
            <p:cNvGrpSpPr>
              <a:grpSpLocks/>
            </p:cNvGrpSpPr>
            <p:nvPr/>
          </p:nvGrpSpPr>
          <p:grpSpPr bwMode="auto">
            <a:xfrm>
              <a:off x="96" y="864"/>
              <a:ext cx="6048" cy="3312"/>
              <a:chOff x="96" y="864"/>
              <a:chExt cx="6048" cy="3312"/>
            </a:xfrm>
          </p:grpSpPr>
          <p:sp>
            <p:nvSpPr>
              <p:cNvPr id="518155" name="Line 11"/>
              <p:cNvSpPr>
                <a:spLocks noChangeShapeType="1"/>
              </p:cNvSpPr>
              <p:nvPr/>
            </p:nvSpPr>
            <p:spPr bwMode="auto">
              <a:xfrm>
                <a:off x="96" y="1008"/>
                <a:ext cx="60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a:solidFill>
                    <a:prstClr val="black"/>
                  </a:solidFill>
                  <a:latin typeface="Arial" charset="0"/>
                  <a:ea typeface=""/>
                  <a:cs typeface=""/>
                </a:endParaRPr>
              </a:p>
            </p:txBody>
          </p:sp>
          <p:sp>
            <p:nvSpPr>
              <p:cNvPr id="518156" name="Line 12"/>
              <p:cNvSpPr>
                <a:spLocks noChangeShapeType="1"/>
              </p:cNvSpPr>
              <p:nvPr/>
            </p:nvSpPr>
            <p:spPr bwMode="auto">
              <a:xfrm>
                <a:off x="96" y="3936"/>
                <a:ext cx="60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a:solidFill>
                    <a:prstClr val="black"/>
                  </a:solidFill>
                  <a:latin typeface="Arial" charset="0"/>
                  <a:ea typeface=""/>
                  <a:cs typeface=""/>
                </a:endParaRPr>
              </a:p>
            </p:txBody>
          </p:sp>
          <p:sp>
            <p:nvSpPr>
              <p:cNvPr id="518157" name="Line 13"/>
              <p:cNvSpPr>
                <a:spLocks noChangeShapeType="1"/>
              </p:cNvSpPr>
              <p:nvPr/>
            </p:nvSpPr>
            <p:spPr bwMode="auto">
              <a:xfrm flipV="1">
                <a:off x="240" y="864"/>
                <a:ext cx="0" cy="33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a:solidFill>
                    <a:prstClr val="black"/>
                  </a:solidFill>
                  <a:latin typeface="Arial" charset="0"/>
                  <a:ea typeface=""/>
                  <a:cs typeface=""/>
                </a:endParaRPr>
              </a:p>
            </p:txBody>
          </p:sp>
          <p:sp>
            <p:nvSpPr>
              <p:cNvPr id="518158" name="Line 14"/>
              <p:cNvSpPr>
                <a:spLocks noChangeShapeType="1"/>
              </p:cNvSpPr>
              <p:nvPr/>
            </p:nvSpPr>
            <p:spPr bwMode="auto">
              <a:xfrm flipV="1">
                <a:off x="6000" y="864"/>
                <a:ext cx="0" cy="33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a:solidFill>
                    <a:prstClr val="black"/>
                  </a:solidFill>
                  <a:latin typeface="Arial" charset="0"/>
                  <a:ea typeface=""/>
                  <a:cs typeface=""/>
                </a:endParaRPr>
              </a:p>
            </p:txBody>
          </p:sp>
        </p:grpSp>
        <p:sp>
          <p:nvSpPr>
            <p:cNvPr id="518168" name="Line 24"/>
            <p:cNvSpPr>
              <a:spLocks noChangeShapeType="1"/>
            </p:cNvSpPr>
            <p:nvPr userDrawn="1"/>
          </p:nvSpPr>
          <p:spPr bwMode="auto">
            <a:xfrm flipH="1">
              <a:off x="96" y="1344"/>
              <a:ext cx="14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rtl="0" fontAlgn="base">
                <a:spcBef>
                  <a:spcPct val="50000"/>
                </a:spcBef>
                <a:spcAft>
                  <a:spcPct val="0"/>
                </a:spcAft>
              </a:pPr>
              <a:endParaRPr lang="en-GB" kern="1200">
                <a:solidFill>
                  <a:prstClr val="black"/>
                </a:solidFill>
                <a:latin typeface="Arial" charset="0"/>
                <a:ea typeface=""/>
                <a:cs typeface=""/>
              </a:endParaRPr>
            </a:p>
          </p:txBody>
        </p:sp>
      </p:grpSp>
      <p:sp>
        <p:nvSpPr>
          <p:cNvPr id="518146" name="Rectangle 2"/>
          <p:cNvSpPr>
            <a:spLocks noGrp="1" noChangeArrowheads="1"/>
          </p:cNvSpPr>
          <p:nvPr>
            <p:ph type="body" idx="1"/>
          </p:nvPr>
        </p:nvSpPr>
        <p:spPr bwMode="auto">
          <a:xfrm>
            <a:off x="381000" y="1600200"/>
            <a:ext cx="9144000" cy="464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8147" name="Rectangle 3"/>
          <p:cNvSpPr>
            <a:spLocks noGrp="1" noChangeArrowheads="1"/>
          </p:cNvSpPr>
          <p:nvPr>
            <p:ph type="title"/>
          </p:nvPr>
        </p:nvSpPr>
        <p:spPr bwMode="auto">
          <a:xfrm>
            <a:off x="373063" y="990600"/>
            <a:ext cx="9151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altLang="en-US"/>
              <a:t>Click to edit Master title style</a:t>
            </a:r>
          </a:p>
        </p:txBody>
      </p:sp>
      <p:sp>
        <p:nvSpPr>
          <p:cNvPr id="518152" name="Rectangle 8"/>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rtl="0" eaLnBrk="0" fontAlgn="base" hangingPunct="0">
              <a:spcBef>
                <a:spcPct val="0"/>
              </a:spcBef>
              <a:spcAft>
                <a:spcPct val="0"/>
              </a:spcAft>
            </a:pPr>
            <a:fld id="{3AE7F3F4-1BAD-4392-9D48-6C56DD673BFE}" type="slidenum">
              <a:rPr lang="en-GB" altLang="en-US" sz="1000" kern="1200">
                <a:solidFill>
                  <a:prstClr val="black"/>
                </a:solidFill>
                <a:latin typeface="Arial" charset="0"/>
                <a:ea typeface=""/>
                <a:cs typeface=""/>
              </a:rPr>
              <a:pPr algn="r" rtl="0" eaLnBrk="0" fontAlgn="base" hangingPunct="0">
                <a:spcBef>
                  <a:spcPct val="0"/>
                </a:spcBef>
                <a:spcAft>
                  <a:spcPct val="0"/>
                </a:spcAft>
              </a:pPr>
              <a:t>‹#›</a:t>
            </a:fld>
            <a:endParaRPr lang="en-GB" altLang="en-US" sz="1000" kern="1200">
              <a:solidFill>
                <a:prstClr val="black"/>
              </a:solidFill>
              <a:latin typeface="Arial" charset="0"/>
              <a:ea typeface=""/>
              <a:cs typeface=""/>
            </a:endParaRPr>
          </a:p>
        </p:txBody>
      </p:sp>
      <p:sp>
        <p:nvSpPr>
          <p:cNvPr id="518165" name="Text Box 21"/>
          <p:cNvSpPr txBox="1">
            <a:spLocks noChangeArrowheads="1"/>
          </p:cNvSpPr>
          <p:nvPr/>
        </p:nvSpPr>
        <p:spPr bwMode="auto">
          <a:xfrm>
            <a:off x="0" y="57785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a:solidFill>
                  <a:prstClr val="white"/>
                </a:solidFill>
                <a:ea typeface=""/>
                <a:cs typeface=""/>
              </a:rPr>
              <a:t>	</a:t>
            </a:r>
            <a:endParaRPr lang="en-GB" altLang="en-US" kern="1200">
              <a:solidFill>
                <a:prstClr val="white"/>
              </a:solidFill>
              <a:ea typeface=""/>
              <a:cs typeface=""/>
            </a:endParaRPr>
          </a:p>
        </p:txBody>
      </p:sp>
    </p:spTree>
    <p:extLst>
      <p:ext uri="{BB962C8B-B14F-4D97-AF65-F5344CB8AC3E}">
        <p14:creationId xmlns:p14="http://schemas.microsoft.com/office/powerpoint/2010/main" val="4412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1600" b="1">
          <a:solidFill>
            <a:schemeClr val="tx1"/>
          </a:solidFill>
          <a:latin typeface="+mj-lt"/>
          <a:ea typeface="+mj-ea"/>
          <a:cs typeface="+mj-cs"/>
        </a:defRPr>
      </a:lvl1pPr>
      <a:lvl2pPr algn="l" rtl="0" fontAlgn="base">
        <a:spcBef>
          <a:spcPct val="0"/>
        </a:spcBef>
        <a:spcAft>
          <a:spcPct val="0"/>
        </a:spcAft>
        <a:defRPr sz="1600" b="1">
          <a:solidFill>
            <a:schemeClr val="tx1"/>
          </a:solidFill>
          <a:latin typeface="Arial" charset="0"/>
        </a:defRPr>
      </a:lvl2pPr>
      <a:lvl3pPr algn="l" rtl="0" fontAlgn="base">
        <a:spcBef>
          <a:spcPct val="0"/>
        </a:spcBef>
        <a:spcAft>
          <a:spcPct val="0"/>
        </a:spcAft>
        <a:defRPr sz="1600" b="1">
          <a:solidFill>
            <a:schemeClr val="tx1"/>
          </a:solidFill>
          <a:latin typeface="Arial" charset="0"/>
        </a:defRPr>
      </a:lvl3pPr>
      <a:lvl4pPr algn="l" rtl="0" fontAlgn="base">
        <a:spcBef>
          <a:spcPct val="0"/>
        </a:spcBef>
        <a:spcAft>
          <a:spcPct val="0"/>
        </a:spcAft>
        <a:defRPr sz="1600" b="1">
          <a:solidFill>
            <a:schemeClr val="tx1"/>
          </a:solidFill>
          <a:latin typeface="Arial" charset="0"/>
        </a:defRPr>
      </a:lvl4pPr>
      <a:lvl5pPr algn="l" rtl="0" fontAlgn="base">
        <a:spcBef>
          <a:spcPct val="0"/>
        </a:spcBef>
        <a:spcAft>
          <a:spcPct val="0"/>
        </a:spcAft>
        <a:defRPr sz="1600" b="1">
          <a:solidFill>
            <a:schemeClr val="tx1"/>
          </a:solidFill>
          <a:latin typeface="Arial" charset="0"/>
        </a:defRPr>
      </a:lvl5pPr>
      <a:lvl6pPr marL="457200" algn="l" rtl="0" fontAlgn="base">
        <a:spcBef>
          <a:spcPct val="0"/>
        </a:spcBef>
        <a:spcAft>
          <a:spcPct val="0"/>
        </a:spcAft>
        <a:defRPr sz="1600" b="1">
          <a:solidFill>
            <a:schemeClr val="tx1"/>
          </a:solidFill>
          <a:latin typeface="Arial" charset="0"/>
        </a:defRPr>
      </a:lvl6pPr>
      <a:lvl7pPr marL="914400" algn="l" rtl="0" fontAlgn="base">
        <a:spcBef>
          <a:spcPct val="0"/>
        </a:spcBef>
        <a:spcAft>
          <a:spcPct val="0"/>
        </a:spcAft>
        <a:defRPr sz="1600" b="1">
          <a:solidFill>
            <a:schemeClr val="tx1"/>
          </a:solidFill>
          <a:latin typeface="Arial" charset="0"/>
        </a:defRPr>
      </a:lvl7pPr>
      <a:lvl8pPr marL="1371600" algn="l" rtl="0" fontAlgn="base">
        <a:spcBef>
          <a:spcPct val="0"/>
        </a:spcBef>
        <a:spcAft>
          <a:spcPct val="0"/>
        </a:spcAft>
        <a:defRPr sz="1600" b="1">
          <a:solidFill>
            <a:schemeClr val="tx1"/>
          </a:solidFill>
          <a:latin typeface="Arial" charset="0"/>
        </a:defRPr>
      </a:lvl8pPr>
      <a:lvl9pPr marL="1828800" algn="l" rtl="0" fontAlgn="base">
        <a:spcBef>
          <a:spcPct val="0"/>
        </a:spcBef>
        <a:spcAft>
          <a:spcPct val="0"/>
        </a:spcAft>
        <a:defRPr sz="1600" b="1">
          <a:solidFill>
            <a:schemeClr val="tx1"/>
          </a:solidFill>
          <a:latin typeface="Arial" charset="0"/>
        </a:defRPr>
      </a:lvl9pPr>
    </p:titleStyle>
    <p:bodyStyle>
      <a:lvl1pPr algn="l" defTabSz="900113" rtl="0" fontAlgn="base">
        <a:spcBef>
          <a:spcPts val="1500"/>
        </a:spcBef>
        <a:spcAft>
          <a:spcPct val="0"/>
        </a:spcAft>
        <a:buClr>
          <a:schemeClr val="tx1"/>
        </a:buClr>
        <a:buFont typeface="Wingdings" pitchFamily="2" charset="2"/>
        <a:defRPr sz="1400">
          <a:solidFill>
            <a:schemeClr val="tx1"/>
          </a:solidFill>
          <a:latin typeface="+mn-lt"/>
          <a:ea typeface="+mn-ea"/>
          <a:cs typeface="+mn-cs"/>
        </a:defRPr>
      </a:lvl1pPr>
      <a:lvl2pPr marL="284163" indent="-282575" algn="l" defTabSz="900113" rtl="0" fontAlgn="base">
        <a:spcBef>
          <a:spcPts val="1000"/>
        </a:spcBef>
        <a:spcAft>
          <a:spcPct val="0"/>
        </a:spcAft>
        <a:buClr>
          <a:schemeClr val="tx1"/>
        </a:buClr>
        <a:buFont typeface="Wingdings" pitchFamily="2" charset="2"/>
        <a:buChar char="n"/>
        <a:defRPr sz="1400">
          <a:solidFill>
            <a:schemeClr val="tx1"/>
          </a:solidFill>
          <a:latin typeface="+mn-lt"/>
        </a:defRPr>
      </a:lvl2pPr>
      <a:lvl3pPr marL="542925" indent="-257175" algn="l" defTabSz="900113" rtl="0" fontAlgn="base">
        <a:spcBef>
          <a:spcPts val="500"/>
        </a:spcBef>
        <a:spcAft>
          <a:spcPct val="0"/>
        </a:spcAft>
        <a:buClr>
          <a:schemeClr val="tx1"/>
        </a:buClr>
        <a:buFont typeface="Arial" charset="0"/>
        <a:buChar char="–"/>
        <a:defRPr sz="1400">
          <a:solidFill>
            <a:schemeClr val="tx1"/>
          </a:solidFill>
          <a:latin typeface="+mn-lt"/>
        </a:defRPr>
      </a:lvl3pPr>
      <a:lvl4pPr marL="814388" indent="-269875" algn="l" defTabSz="900113" rtl="0" fontAlgn="base">
        <a:spcBef>
          <a:spcPts val="500"/>
        </a:spcBef>
        <a:spcAft>
          <a:spcPct val="0"/>
        </a:spcAft>
        <a:buClr>
          <a:schemeClr val="tx1"/>
        </a:buClr>
        <a:buFont typeface="Arial" charset="0"/>
        <a:buChar char="–"/>
        <a:defRPr sz="1400">
          <a:solidFill>
            <a:schemeClr val="tx1"/>
          </a:solidFill>
          <a:latin typeface="+mn-lt"/>
        </a:defRPr>
      </a:lvl4pPr>
      <a:lvl5pPr marL="1104900" indent="-288925" algn="l" defTabSz="900113" rtl="0" fontAlgn="base">
        <a:spcBef>
          <a:spcPts val="500"/>
        </a:spcBef>
        <a:spcAft>
          <a:spcPct val="0"/>
        </a:spcAft>
        <a:buClr>
          <a:schemeClr val="tx1"/>
        </a:buClr>
        <a:buFont typeface="Arial" charset="0"/>
        <a:defRPr sz="1400">
          <a:solidFill>
            <a:schemeClr val="tx1"/>
          </a:solidFill>
          <a:latin typeface="+mn-lt"/>
        </a:defRPr>
      </a:lvl5pPr>
      <a:lvl6pPr marL="1562100" indent="-288925" algn="l" defTabSz="900113" rtl="0" fontAlgn="base">
        <a:spcBef>
          <a:spcPts val="500"/>
        </a:spcBef>
        <a:spcAft>
          <a:spcPct val="0"/>
        </a:spcAft>
        <a:buClr>
          <a:schemeClr val="tx1"/>
        </a:buClr>
        <a:buFont typeface="Arial" charset="0"/>
        <a:defRPr sz="1400">
          <a:solidFill>
            <a:schemeClr val="tx1"/>
          </a:solidFill>
          <a:latin typeface="+mn-lt"/>
        </a:defRPr>
      </a:lvl6pPr>
      <a:lvl7pPr marL="2019300" indent="-288925" algn="l" defTabSz="900113" rtl="0" fontAlgn="base">
        <a:spcBef>
          <a:spcPts val="500"/>
        </a:spcBef>
        <a:spcAft>
          <a:spcPct val="0"/>
        </a:spcAft>
        <a:buClr>
          <a:schemeClr val="tx1"/>
        </a:buClr>
        <a:buFont typeface="Arial" charset="0"/>
        <a:defRPr sz="1400">
          <a:solidFill>
            <a:schemeClr val="tx1"/>
          </a:solidFill>
          <a:latin typeface="+mn-lt"/>
        </a:defRPr>
      </a:lvl7pPr>
      <a:lvl8pPr marL="2476500" indent="-288925" algn="l" defTabSz="900113" rtl="0" fontAlgn="base">
        <a:spcBef>
          <a:spcPts val="500"/>
        </a:spcBef>
        <a:spcAft>
          <a:spcPct val="0"/>
        </a:spcAft>
        <a:buClr>
          <a:schemeClr val="tx1"/>
        </a:buClr>
        <a:buFont typeface="Arial" charset="0"/>
        <a:defRPr sz="1400">
          <a:solidFill>
            <a:schemeClr val="tx1"/>
          </a:solidFill>
          <a:latin typeface="+mn-lt"/>
        </a:defRPr>
      </a:lvl8pPr>
      <a:lvl9pPr marL="2933700" indent="-288925" algn="l" defTabSz="900113" rtl="0" fontAlgn="base">
        <a:spcBef>
          <a:spcPts val="500"/>
        </a:spcBef>
        <a:spcAft>
          <a:spcPct val="0"/>
        </a:spcAft>
        <a:buClr>
          <a:schemeClr val="tx1"/>
        </a:buClr>
        <a:buFont typeface="Arial" charset="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tmp"/><Relationship Id="rId3" Type="http://schemas.openxmlformats.org/officeDocument/2006/relationships/hyperlink" Target="https://www.researchgate.net/publication/340092744_Paludiculture_as_a_critical_sustainability_innovation_mission" TargetMode="Externa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oorwissen.de/en/paludikultur/paludikultur.php" TargetMode="External"/><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jpeg"/><Relationship Id="rId4" Type="http://schemas.openxmlformats.org/officeDocument/2006/relationships/hyperlink" Target="http://wrrl-info.de/docs/seminar56_ClearancePolicyRecommendations_12_9_BrusselsDeclaration_Final.pdf"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81E9821-1731-2146-8DE1-73EAE0495126}"/>
              </a:ext>
            </a:extLst>
          </p:cNvPr>
          <p:cNvSpPr/>
          <p:nvPr/>
        </p:nvSpPr>
        <p:spPr>
          <a:xfrm>
            <a:off x="135572" y="6449629"/>
            <a:ext cx="4591364" cy="362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4"/>
          <p:cNvSpPr>
            <a:spLocks noChangeArrowheads="1"/>
          </p:cNvSpPr>
          <p:nvPr/>
        </p:nvSpPr>
        <p:spPr bwMode="auto">
          <a:xfrm>
            <a:off x="128588" y="3220571"/>
            <a:ext cx="3000168" cy="3186953"/>
          </a:xfrm>
          <a:prstGeom prst="rect">
            <a:avLst/>
          </a:prstGeom>
          <a:solidFill>
            <a:srgbClr val="93B4ED"/>
          </a:solidFill>
          <a:ln w="12700">
            <a:noFill/>
            <a:miter lim="800000"/>
            <a:headEnd/>
            <a:tailEnd/>
          </a:ln>
          <a:effectLst/>
        </p:spPr>
        <p:txBody>
          <a:bodyPr lIns="90000" tIns="46800" rIns="90000" bIns="46800" anchor="t"/>
          <a:lstStyle/>
          <a:p>
            <a:pPr algn="r" eaLnBrk="0" hangingPunct="0">
              <a:spcBef>
                <a:spcPct val="0"/>
              </a:spcBef>
              <a:spcAft>
                <a:spcPts val="300"/>
              </a:spcAft>
            </a:pPr>
            <a:endParaRPr lang="en-GB" sz="1600" b="1" dirty="0">
              <a:latin typeface="Consolas" charset="0"/>
              <a:ea typeface="Consolas" charset="0"/>
              <a:cs typeface="Consolas" charset="0"/>
            </a:endParaRPr>
          </a:p>
          <a:p>
            <a:pPr algn="r" eaLnBrk="0" hangingPunct="0">
              <a:spcBef>
                <a:spcPct val="0"/>
              </a:spcBef>
              <a:spcAft>
                <a:spcPts val="300"/>
              </a:spcAft>
            </a:pPr>
            <a:endParaRPr lang="en-GB" sz="1600" b="1" dirty="0">
              <a:latin typeface="Consolas" charset="0"/>
              <a:ea typeface="Consolas" charset="0"/>
              <a:cs typeface="Consolas" charset="0"/>
            </a:endParaRPr>
          </a:p>
          <a:p>
            <a:pPr algn="r" eaLnBrk="0" hangingPunct="0">
              <a:spcBef>
                <a:spcPct val="0"/>
              </a:spcBef>
              <a:spcAft>
                <a:spcPts val="300"/>
              </a:spcAft>
            </a:pPr>
            <a:endParaRPr lang="en-GB" sz="1600" b="1" dirty="0">
              <a:latin typeface="Roboto Black" charset="0"/>
              <a:ea typeface="Roboto Black" charset="0"/>
              <a:cs typeface="Roboto Black" charset="0"/>
            </a:endParaRPr>
          </a:p>
          <a:p>
            <a:pPr algn="r" eaLnBrk="0" hangingPunct="0">
              <a:spcBef>
                <a:spcPct val="0"/>
              </a:spcBef>
              <a:spcAft>
                <a:spcPts val="300"/>
              </a:spcAft>
            </a:pPr>
            <a:r>
              <a:rPr lang="en-GB" sz="1600" b="1" dirty="0">
                <a:latin typeface="Roboto Black" charset="0"/>
                <a:ea typeface="Roboto Black" charset="0"/>
                <a:cs typeface="Roboto Black" charset="0"/>
              </a:rPr>
              <a:t>Peatland use: </a:t>
            </a:r>
          </a:p>
          <a:p>
            <a:pPr algn="r" eaLnBrk="0" hangingPunct="0">
              <a:spcBef>
                <a:spcPct val="0"/>
              </a:spcBef>
              <a:spcAft>
                <a:spcPts val="300"/>
              </a:spcAft>
            </a:pPr>
            <a:r>
              <a:rPr lang="en-GB" sz="1600" b="1" dirty="0">
                <a:latin typeface="Roboto Black" charset="0"/>
                <a:ea typeface="Roboto Black" charset="0"/>
                <a:cs typeface="Roboto Black" charset="0"/>
              </a:rPr>
              <a:t>it must be wet to be sustainable</a:t>
            </a:r>
            <a:r>
              <a:rPr lang="en-GB" sz="1000" dirty="0">
                <a:latin typeface="Consolas" charset="0"/>
                <a:ea typeface="Roboto Black" charset="0"/>
                <a:cs typeface="Roboto Black" charset="0"/>
              </a:rPr>
              <a:t> </a:t>
            </a: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r>
              <a:rPr lang="en-GB" altLang="en-US" sz="1000" b="1" dirty="0">
                <a:latin typeface="Consolas" charset="0"/>
                <a:ea typeface="Consolas" charset="0"/>
                <a:cs typeface="Consolas" charset="0"/>
              </a:rPr>
              <a:t>GRETA GAUDIG, </a:t>
            </a:r>
            <a:r>
              <a:rPr lang="en-GB" altLang="en-US" sz="1000" dirty="0">
                <a:latin typeface="Consolas" charset="0"/>
                <a:ea typeface="Consolas" charset="0"/>
                <a:cs typeface="Consolas" charset="0"/>
              </a:rPr>
              <a:t>DIRECTOR </a:t>
            </a:r>
          </a:p>
          <a:p>
            <a:pPr algn="r" eaLnBrk="0" hangingPunct="0">
              <a:spcBef>
                <a:spcPct val="0"/>
              </a:spcBef>
              <a:spcAft>
                <a:spcPts val="300"/>
              </a:spcAft>
            </a:pPr>
            <a:r>
              <a:rPr lang="en-GB" altLang="en-US" sz="1000" dirty="0">
                <a:latin typeface="Consolas" charset="0"/>
                <a:ea typeface="Consolas" charset="0"/>
                <a:cs typeface="Consolas" charset="0"/>
              </a:rPr>
              <a:t>GREIFSWALD MIRE CENTRE </a:t>
            </a:r>
          </a:p>
        </p:txBody>
      </p:sp>
      <p:sp>
        <p:nvSpPr>
          <p:cNvPr id="108" name="Rectangle 7"/>
          <p:cNvSpPr>
            <a:spLocks noChangeArrowheads="1"/>
          </p:cNvSpPr>
          <p:nvPr/>
        </p:nvSpPr>
        <p:spPr bwMode="auto">
          <a:xfrm>
            <a:off x="127471" y="636534"/>
            <a:ext cx="3005603"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IN SHORT</a:t>
            </a:r>
          </a:p>
        </p:txBody>
      </p:sp>
      <p:sp>
        <p:nvSpPr>
          <p:cNvPr id="102" name="Rectangle 7"/>
          <p:cNvSpPr>
            <a:spLocks noChangeArrowheads="1"/>
          </p:cNvSpPr>
          <p:nvPr/>
        </p:nvSpPr>
        <p:spPr bwMode="auto">
          <a:xfrm>
            <a:off x="4732392" y="6439576"/>
            <a:ext cx="5041806" cy="378669"/>
          </a:xfrm>
          <a:prstGeom prst="rect">
            <a:avLst/>
          </a:prstGeom>
          <a:solidFill>
            <a:srgbClr val="C2D3ED"/>
          </a:solidFill>
          <a:ln w="3175">
            <a:solidFill>
              <a:srgbClr val="C2D3ED"/>
            </a:solidFill>
            <a:headEnd/>
            <a:tailEnd/>
          </a:ln>
        </p:spPr>
        <p:style>
          <a:lnRef idx="2">
            <a:schemeClr val="dk1"/>
          </a:lnRef>
          <a:fillRef idx="1">
            <a:schemeClr val="lt1"/>
          </a:fillRef>
          <a:effectRef idx="0">
            <a:schemeClr val="dk1"/>
          </a:effectRef>
          <a:fontRef idx="minor">
            <a:schemeClr val="dk1"/>
          </a:fontRef>
        </p:style>
        <p:txBody>
          <a:bodyPr lIns="90000" tIns="46800" rIns="90000" bIns="46800" anchor="ctr"/>
          <a:lstStyle/>
          <a:p>
            <a:pPr eaLnBrk="0" hangingPunct="0">
              <a:spcBef>
                <a:spcPct val="0"/>
              </a:spcBef>
            </a:pPr>
            <a:r>
              <a:rPr lang="en-US" sz="1200" dirty="0"/>
              <a:t>For more social innovation examples, visit </a:t>
            </a:r>
            <a:r>
              <a:rPr lang="en-US" sz="1200" b="1" dirty="0" err="1"/>
              <a:t>www.socialinnovationacademy.eu</a:t>
            </a:r>
            <a:endParaRPr lang="en-US" sz="1200" b="1" dirty="0"/>
          </a:p>
        </p:txBody>
      </p:sp>
      <p:sp>
        <p:nvSpPr>
          <p:cNvPr id="105" name="Rectangle 104"/>
          <p:cNvSpPr/>
          <p:nvPr/>
        </p:nvSpPr>
        <p:spPr bwMode="auto">
          <a:xfrm>
            <a:off x="1600200" y="71305"/>
            <a:ext cx="8177880" cy="493676"/>
          </a:xfrm>
          <a:prstGeom prst="rect">
            <a:avLst/>
          </a:prstGeom>
          <a:solidFill>
            <a:srgbClr val="C2D3ED"/>
          </a:solidFill>
          <a:ln w="12700" cap="flat" cmpd="sng" algn="ctr">
            <a:solidFill>
              <a:srgbClr val="C2D3ED"/>
            </a:solidFill>
            <a:prstDash val="solid"/>
            <a:round/>
            <a:headEnd type="none" w="med" len="med"/>
            <a:tailEnd type="none" w="med" len="med"/>
          </a:ln>
          <a:effectLst/>
        </p:spPr>
        <p:txBody>
          <a:bodyPr rot="0" spcFirstLastPara="0" vertOverflow="overflow" horzOverflow="overflow" vert="horz" wrap="square" lIns="90000" tIns="108000" rIns="90000" bIns="46800" numCol="1" spcCol="0" rtlCol="0" fromWordArt="0" anchor="ctr" anchorCtr="0" forceAA="0" compatLnSpc="1">
            <a:prstTxWarp prst="textNoShape">
              <a:avLst/>
            </a:prstTxWarp>
            <a:noAutofit/>
          </a:bodyPr>
          <a:lstStyle/>
          <a:p>
            <a:pPr rtl="0" fontAlgn="base">
              <a:spcBef>
                <a:spcPct val="50000"/>
              </a:spcBef>
              <a:spcAft>
                <a:spcPct val="0"/>
              </a:spcAft>
            </a:pPr>
            <a:r>
              <a:rPr lang="en-GB" sz="2800" b="1" dirty="0">
                <a:solidFill>
                  <a:schemeClr val="tx1"/>
                </a:solidFill>
                <a:latin typeface="Arial" charset="0"/>
              </a:rPr>
              <a:t>PALUDICULTURE</a:t>
            </a:r>
            <a:endParaRPr lang="en-US" sz="2800" dirty="0">
              <a:solidFill>
                <a:schemeClr val="tx1"/>
              </a:solidFill>
              <a:latin typeface="Arial" charset="0"/>
            </a:endParaRPr>
          </a:p>
        </p:txBody>
      </p:sp>
      <p:sp>
        <p:nvSpPr>
          <p:cNvPr id="106" name="Rectangle 105"/>
          <p:cNvSpPr/>
          <p:nvPr/>
        </p:nvSpPr>
        <p:spPr bwMode="auto">
          <a:xfrm>
            <a:off x="1258823" y="71305"/>
            <a:ext cx="336453" cy="49367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rtl="0" fontAlgn="base">
              <a:spcBef>
                <a:spcPct val="50000"/>
              </a:spcBef>
              <a:spcAft>
                <a:spcPct val="0"/>
              </a:spcAft>
            </a:pPr>
            <a:r>
              <a:rPr lang="en-US" sz="700" b="1" dirty="0">
                <a:solidFill>
                  <a:schemeClr val="bg1"/>
                </a:solidFill>
                <a:latin typeface="Arial" charset="0"/>
              </a:rPr>
              <a:t>CASE STUDY</a:t>
            </a:r>
            <a:endParaRPr lang="en-US" sz="700" dirty="0">
              <a:solidFill>
                <a:schemeClr val="bg1"/>
              </a:solidFill>
              <a:latin typeface="Arial" charset="0"/>
            </a:endParaRPr>
          </a:p>
        </p:txBody>
      </p:sp>
      <p:sp>
        <p:nvSpPr>
          <p:cNvPr id="107" name="Rectangle 14"/>
          <p:cNvSpPr>
            <a:spLocks noChangeArrowheads="1"/>
          </p:cNvSpPr>
          <p:nvPr/>
        </p:nvSpPr>
        <p:spPr bwMode="auto">
          <a:xfrm>
            <a:off x="128588" y="67941"/>
            <a:ext cx="1127616" cy="508131"/>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l" eaLnBrk="0" hangingPunct="0">
              <a:spcBef>
                <a:spcPct val="0"/>
              </a:spcBef>
            </a:pPr>
            <a:endParaRPr lang="en-GB" altLang="en-US" sz="1200" dirty="0"/>
          </a:p>
          <a:p>
            <a:pPr algn="l" eaLnBrk="0" hangingPunct="0">
              <a:spcBef>
                <a:spcPct val="0"/>
              </a:spcBef>
            </a:pPr>
            <a:endParaRPr lang="en-GB" altLang="en-US" sz="1200" dirty="0"/>
          </a:p>
        </p:txBody>
      </p:sp>
      <p:sp>
        <p:nvSpPr>
          <p:cNvPr id="113" name="Rectangle 14"/>
          <p:cNvSpPr>
            <a:spLocks noChangeArrowheads="1"/>
          </p:cNvSpPr>
          <p:nvPr/>
        </p:nvSpPr>
        <p:spPr bwMode="auto">
          <a:xfrm>
            <a:off x="128588" y="977900"/>
            <a:ext cx="3000168" cy="223594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just"/>
            <a:r>
              <a:rPr lang="en-US" sz="1200" dirty="0"/>
              <a:t>Many peatlands have been drained to win land for agriculture. But drained peatlands are a major source of greenhouse gas emissions. Paludiculture, or the productive use of wet and rewetted peatlands</a:t>
            </a:r>
            <a:r>
              <a:rPr lang="en-US" sz="1200" baseline="30000" dirty="0"/>
              <a:t>1</a:t>
            </a:r>
            <a:r>
              <a:rPr lang="en-US" sz="1200" dirty="0"/>
              <a:t>, advances rewetting of peatlands in a social way: it makes farmers part of new solutions flowing from wet agriculture. The </a:t>
            </a:r>
            <a:r>
              <a:rPr lang="en-US" sz="1200" dirty="0">
                <a:solidFill>
                  <a:schemeClr val="tx1"/>
                </a:solidFill>
              </a:rPr>
              <a:t>plants of wet landscapes provide inputs for regional value chains, as well as social and environmental values.</a:t>
            </a:r>
            <a:endParaRPr lang="de-DE" sz="1200" dirty="0">
              <a:solidFill>
                <a:schemeClr val="tx1"/>
              </a:solidFill>
            </a:endParaRPr>
          </a:p>
        </p:txBody>
      </p:sp>
      <p:sp>
        <p:nvSpPr>
          <p:cNvPr id="115" name="Rectangle 14"/>
          <p:cNvSpPr>
            <a:spLocks noChangeArrowheads="1"/>
          </p:cNvSpPr>
          <p:nvPr/>
        </p:nvSpPr>
        <p:spPr bwMode="auto">
          <a:xfrm>
            <a:off x="3161942" y="3228421"/>
            <a:ext cx="5214470" cy="3172379"/>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just"/>
            <a:r>
              <a:rPr lang="en-US" sz="900" dirty="0"/>
              <a:t>After the Fall of the Berlin Wall, a group of ecologists saw an opportunity for not only political but also socio-ecological transition: Rewetting </a:t>
            </a:r>
            <a:r>
              <a:rPr lang="en-US" sz="900" dirty="0">
                <a:solidFill>
                  <a:schemeClr val="tx1"/>
                </a:solidFill>
              </a:rPr>
              <a:t>the peatlands t</a:t>
            </a:r>
            <a:r>
              <a:rPr lang="en-US" sz="900" dirty="0"/>
              <a:t>hat had been systematically drained, ever since Frederick the Great and his land reclamation projects.</a:t>
            </a:r>
            <a:r>
              <a:rPr lang="en-US" sz="900" baseline="30000" dirty="0">
                <a:hlinkClick r:id="rId3"/>
              </a:rPr>
              <a:t>2</a:t>
            </a:r>
            <a:endParaRPr lang="de-DE" sz="900" dirty="0"/>
          </a:p>
          <a:p>
            <a:pPr algn="just"/>
            <a:r>
              <a:rPr lang="en-US" sz="900" dirty="0"/>
              <a:t>Drained or damaged peatland release an estimated 5% of anthropogenic greenhouse gas emissions. The water being drained, land subsides, fires occur. Without water, mires – the kidneys of the landscape –  cannot function to reduce the outflow of nutrients, such as nitrate, into rivers and coastal water, or to retain water improving local cooling and drought protection. The aquatic warbler is but one species that needs mires to have a home.</a:t>
            </a:r>
            <a:r>
              <a:rPr lang="en-US" sz="900" baseline="30000" dirty="0"/>
              <a:t> </a:t>
            </a:r>
            <a:endParaRPr lang="de-DE" sz="900" dirty="0"/>
          </a:p>
          <a:p>
            <a:pPr algn="just"/>
            <a:r>
              <a:rPr lang="en-US" sz="900" dirty="0">
                <a:solidFill>
                  <a:schemeClr val="tx1"/>
                </a:solidFill>
              </a:rPr>
              <a:t>Using the analogy of agri- and sylvi-culture, paludiculture explores the use-options of plants growing in wet and rewetted peatlands or in constructed wetlands. Cattail, reeds, peat moss and sedges are examples of plants with yet underexplored or marginalized productive use: biomass for energy &amp; horticulture, construction material for roofs or insulation, fodder for cows</a:t>
            </a:r>
            <a:r>
              <a:rPr lang="en-US" sz="900" dirty="0"/>
              <a:t>. </a:t>
            </a:r>
          </a:p>
          <a:p>
            <a:pPr algn="just"/>
            <a:r>
              <a:rPr lang="en-US" sz="900" dirty="0"/>
              <a:t>Getting your feet wet requires a change in mindsets and machines. For this deep transition in land-use to unfold its potential, we can think of paludiculture as an innovation mission: a large-scale, publicly supported effort in sustainability transition allowing farmers and others to develop new value chains</a:t>
            </a:r>
            <a:r>
              <a:rPr lang="en-US" sz="900" baseline="30000" dirty="0">
                <a:hlinkClick r:id="rId4"/>
              </a:rPr>
              <a:t>3</a:t>
            </a:r>
            <a:r>
              <a:rPr lang="en-US" sz="900" dirty="0"/>
              <a:t>. And there is a need to balance this exploration with respect for marginalized traditional and indigenous practices of living with mires as well as for nature conservation without any productive use. </a:t>
            </a:r>
            <a:endParaRPr lang="de-DE" sz="900" dirty="0"/>
          </a:p>
        </p:txBody>
      </p:sp>
      <p:sp>
        <p:nvSpPr>
          <p:cNvPr id="116" name="Rectangle 7"/>
          <p:cNvSpPr>
            <a:spLocks noChangeArrowheads="1"/>
          </p:cNvSpPr>
          <p:nvPr/>
        </p:nvSpPr>
        <p:spPr bwMode="auto">
          <a:xfrm>
            <a:off x="3175471" y="636534"/>
            <a:ext cx="5219405"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STORY</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515" y="3156668"/>
            <a:ext cx="636104" cy="636104"/>
          </a:xfrm>
          <a:prstGeom prst="rect">
            <a:avLst/>
          </a:prstGeom>
        </p:spPr>
      </p:pic>
      <p:sp>
        <p:nvSpPr>
          <p:cNvPr id="178" name="Rectangle 7"/>
          <p:cNvSpPr>
            <a:spLocks noChangeArrowheads="1"/>
          </p:cNvSpPr>
          <p:nvPr/>
        </p:nvSpPr>
        <p:spPr bwMode="auto">
          <a:xfrm>
            <a:off x="8437524" y="636534"/>
            <a:ext cx="1340556"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IN FOCUS</a:t>
            </a:r>
          </a:p>
        </p:txBody>
      </p:sp>
      <p:sp>
        <p:nvSpPr>
          <p:cNvPr id="49" name="Rectangle 9"/>
          <p:cNvSpPr>
            <a:spLocks noChangeArrowheads="1"/>
          </p:cNvSpPr>
          <p:nvPr/>
        </p:nvSpPr>
        <p:spPr bwMode="auto">
          <a:xfrm>
            <a:off x="8445594" y="5157192"/>
            <a:ext cx="1330418" cy="1243609"/>
          </a:xfrm>
          <a:prstGeom prst="rect">
            <a:avLst/>
          </a:prstGeom>
          <a:solidFill>
            <a:schemeClr val="bg1">
              <a:lumMod val="95000"/>
            </a:schemeClr>
          </a:solidFill>
          <a:ln w="12700">
            <a:noFill/>
            <a:miter lim="800000"/>
            <a:headEnd/>
            <a:tailEnd/>
          </a:ln>
          <a:effectLst/>
        </p:spPr>
        <p:txBody>
          <a:bodyPr lIns="90000" tIns="46800" rIns="90000" bIns="46800" anchor="ctr"/>
          <a:lstStyle/>
          <a:p>
            <a:pPr algn="l" eaLnBrk="0" hangingPunct="0">
              <a:spcBef>
                <a:spcPct val="0"/>
              </a:spcBef>
            </a:pPr>
            <a:endParaRPr lang="de-DE" altLang="en-US" sz="500" dirty="0">
              <a:solidFill>
                <a:srgbClr val="002060"/>
              </a:solidFill>
            </a:endParaRPr>
          </a:p>
          <a:p>
            <a:pPr algn="l" eaLnBrk="0" hangingPunct="0">
              <a:spcBef>
                <a:spcPct val="0"/>
              </a:spcBef>
            </a:pPr>
            <a:endParaRPr lang="de-DE" altLang="en-US" sz="500" dirty="0">
              <a:solidFill>
                <a:srgbClr val="002060"/>
              </a:solidFill>
            </a:endParaRPr>
          </a:p>
          <a:p>
            <a:pPr algn="l" eaLnBrk="0" hangingPunct="0">
              <a:spcBef>
                <a:spcPct val="0"/>
              </a:spcBef>
            </a:pPr>
            <a:r>
              <a:rPr lang="de-DE" altLang="en-US" sz="500" dirty="0" err="1">
                <a:solidFill>
                  <a:srgbClr val="002060"/>
                </a:solidFill>
              </a:rPr>
              <a:t>Authors</a:t>
            </a:r>
            <a:r>
              <a:rPr lang="de-DE" altLang="en-US" sz="500" dirty="0">
                <a:solidFill>
                  <a:srgbClr val="002060"/>
                </a:solidFill>
              </a:rPr>
              <a:t>: </a:t>
            </a:r>
            <a:r>
              <a:rPr lang="de-DE" sz="500" b="1" dirty="0"/>
              <a:t> </a:t>
            </a:r>
            <a:r>
              <a:rPr lang="de-DE" sz="500" dirty="0">
                <a:solidFill>
                  <a:srgbClr val="002060"/>
                </a:solidFill>
              </a:rPr>
              <a:t>Rafael Ziegler and Christina Lechtape. </a:t>
            </a:r>
            <a:r>
              <a:rPr lang="de-DE" sz="500" dirty="0" err="1">
                <a:solidFill>
                  <a:srgbClr val="002060"/>
                </a:solidFill>
              </a:rPr>
              <a:t>Photos</a:t>
            </a:r>
            <a:r>
              <a:rPr lang="de-DE" sz="500" dirty="0">
                <a:solidFill>
                  <a:srgbClr val="002060"/>
                </a:solidFill>
              </a:rPr>
              <a:t>: Wendelin Wichtmann, Tobias Dahms, Greifswald </a:t>
            </a:r>
            <a:r>
              <a:rPr lang="de-DE" sz="500" dirty="0" err="1">
                <a:solidFill>
                  <a:srgbClr val="002060"/>
                </a:solidFill>
              </a:rPr>
              <a:t>Micre</a:t>
            </a:r>
            <a:r>
              <a:rPr lang="de-DE" sz="500" dirty="0">
                <a:solidFill>
                  <a:srgbClr val="002060"/>
                </a:solidFill>
              </a:rPr>
              <a:t> Centre. Source: </a:t>
            </a:r>
          </a:p>
          <a:p>
            <a:pPr algn="l" eaLnBrk="0" hangingPunct="0">
              <a:spcBef>
                <a:spcPct val="0"/>
              </a:spcBef>
            </a:pPr>
            <a:endParaRPr lang="de-DE" sz="500" b="1" u="sng" dirty="0">
              <a:hlinkClick r:id="rId6"/>
            </a:endParaRPr>
          </a:p>
          <a:p>
            <a:pPr algn="l" eaLnBrk="0" hangingPunct="0">
              <a:spcBef>
                <a:spcPct val="0"/>
              </a:spcBef>
            </a:pPr>
            <a:r>
              <a:rPr lang="de-DE" sz="400" dirty="0">
                <a:solidFill>
                  <a:srgbClr val="002060"/>
                </a:solidFill>
                <a:hlinkClick r:id="rId6"/>
              </a:rPr>
              <a:t>1)</a:t>
            </a:r>
            <a:r>
              <a:rPr lang="de-DE" sz="400" b="1" u="sng" dirty="0">
                <a:hlinkClick r:id="rId6"/>
              </a:rPr>
              <a:t> https://www.moorwissen.de/en/paludikultur/paludikultur.php</a:t>
            </a:r>
            <a:r>
              <a:rPr lang="de-DE" sz="400" b="1" u="sng" dirty="0"/>
              <a:t>    </a:t>
            </a:r>
            <a:endParaRPr lang="sl-SI" sz="400" b="1" u="sng" dirty="0"/>
          </a:p>
          <a:p>
            <a:pPr algn="l" eaLnBrk="0" hangingPunct="0">
              <a:spcBef>
                <a:spcPct val="0"/>
              </a:spcBef>
            </a:pPr>
            <a:r>
              <a:rPr lang="de-DE" sz="400" b="1" u="sng" dirty="0"/>
              <a:t>2) </a:t>
            </a:r>
            <a:r>
              <a:rPr lang="de-DE" sz="400" b="1" u="sng" dirty="0">
                <a:hlinkClick r:id="rId3"/>
              </a:rPr>
              <a:t>https://www.researchgate.net/publication/340092744_Paludiculture_as_a_critical_sustainability_innovation_mission</a:t>
            </a:r>
            <a:r>
              <a:rPr lang="de-DE" sz="400" b="1" u="sng" dirty="0"/>
              <a:t>    </a:t>
            </a:r>
            <a:endParaRPr lang="sl-SI" sz="400" b="1" u="sng" dirty="0"/>
          </a:p>
          <a:p>
            <a:pPr algn="l" eaLnBrk="0" hangingPunct="0">
              <a:spcBef>
                <a:spcPct val="0"/>
              </a:spcBef>
            </a:pPr>
            <a:r>
              <a:rPr lang="de-DE" sz="400" dirty="0"/>
              <a:t>3) http://wrrl-info.de/docs/seminar56_ClearancePolicyRecommendations_12_9_BrusselsDeclaration_Final.pdf</a:t>
            </a:r>
            <a:r>
              <a:rPr lang="de-DE" sz="400" b="1" dirty="0"/>
              <a:t> </a:t>
            </a:r>
            <a:endParaRPr lang="de-DE" sz="400" dirty="0"/>
          </a:p>
          <a:p>
            <a:pPr algn="l" eaLnBrk="0" hangingPunct="0">
              <a:spcBef>
                <a:spcPct val="0"/>
              </a:spcBef>
            </a:pPr>
            <a:endParaRPr lang="hu-HU" altLang="en-US" sz="500" dirty="0">
              <a:solidFill>
                <a:srgbClr val="002060"/>
              </a:solidFill>
              <a:ea typeface="Times New Roman" pitchFamily="18" charset="0"/>
              <a:cs typeface="Arial" charset="0"/>
            </a:endParaRPr>
          </a:p>
        </p:txBody>
      </p:sp>
      <p:sp>
        <p:nvSpPr>
          <p:cNvPr id="50" name="Rectangle 9"/>
          <p:cNvSpPr>
            <a:spLocks noChangeArrowheads="1"/>
          </p:cNvSpPr>
          <p:nvPr/>
        </p:nvSpPr>
        <p:spPr bwMode="auto">
          <a:xfrm>
            <a:off x="8444817" y="980728"/>
            <a:ext cx="1330120" cy="414054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marL="228600" marR="0" lvl="0" indent="-228600" algn="l" defTabSz="914400" eaLnBrk="0" fontAlgn="auto" latinLnBrk="0" hangingPunct="0">
              <a:lnSpc>
                <a:spcPct val="100000"/>
              </a:lnSpc>
              <a:spcBef>
                <a:spcPct val="0"/>
              </a:spcBef>
              <a:spcAft>
                <a:spcPts val="300"/>
              </a:spcAft>
              <a:buClrTx/>
              <a:buSzTx/>
              <a:buFontTx/>
              <a:buNone/>
              <a:tabLst/>
              <a:defRPr/>
            </a:pPr>
            <a:endParaRPr lang="en-GB" altLang="en-US" sz="1200" dirty="0">
              <a:solidFill>
                <a:srgbClr val="002060"/>
              </a:solidFill>
            </a:endParaRPr>
          </a:p>
        </p:txBody>
      </p:sp>
      <p:sp>
        <p:nvSpPr>
          <p:cNvPr id="51" name="Oval 50"/>
          <p:cNvSpPr/>
          <p:nvPr/>
        </p:nvSpPr>
        <p:spPr bwMode="auto">
          <a:xfrm>
            <a:off x="8509870" y="2149394"/>
            <a:ext cx="255182" cy="256291"/>
          </a:xfrm>
          <a:prstGeom prst="ellipse">
            <a:avLst/>
          </a:prstGeom>
          <a:solidFill>
            <a:srgbClr val="C2D3ED"/>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52" name="Rectangle 51"/>
          <p:cNvSpPr/>
          <p:nvPr/>
        </p:nvSpPr>
        <p:spPr bwMode="auto">
          <a:xfrm>
            <a:off x="8716390" y="2121408"/>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OPPORTUNITIES</a:t>
            </a:r>
            <a:r>
              <a:rPr kumimoji="0" lang="en-GB" sz="800" b="1" i="0" u="none" strike="noStrike" cap="none" normalizeH="0" dirty="0">
                <a:ln>
                  <a:noFill/>
                </a:ln>
                <a:solidFill>
                  <a:schemeClr val="tx1"/>
                </a:solidFill>
                <a:effectLst/>
                <a:latin typeface="Arial" charset="0"/>
              </a:rPr>
              <a:t> &amp; CHALLENGES</a:t>
            </a:r>
          </a:p>
        </p:txBody>
      </p:sp>
      <p:sp>
        <p:nvSpPr>
          <p:cNvPr id="53" name="Oval 52"/>
          <p:cNvSpPr/>
          <p:nvPr/>
        </p:nvSpPr>
        <p:spPr bwMode="auto">
          <a:xfrm>
            <a:off x="8509870" y="2641338"/>
            <a:ext cx="255182" cy="256291"/>
          </a:xfrm>
          <a:prstGeom prst="ellipse">
            <a:avLst/>
          </a:prstGeom>
          <a:solidFill>
            <a:srgbClr val="C2D3ED"/>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54" name="Rectangle 53"/>
          <p:cNvSpPr/>
          <p:nvPr/>
        </p:nvSpPr>
        <p:spPr bwMode="auto">
          <a:xfrm>
            <a:off x="8716390" y="2613352"/>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GENERATING IDEAS</a:t>
            </a:r>
            <a:endParaRPr kumimoji="0" lang="en-GB" sz="800" b="1" i="0" u="none" strike="noStrike" cap="none" normalizeH="0" dirty="0">
              <a:ln>
                <a:noFill/>
              </a:ln>
              <a:solidFill>
                <a:schemeClr val="tx1"/>
              </a:solidFill>
              <a:effectLst/>
              <a:latin typeface="Arial" charset="0"/>
            </a:endParaRPr>
          </a:p>
        </p:txBody>
      </p:sp>
      <p:sp>
        <p:nvSpPr>
          <p:cNvPr id="55" name="Oval 54"/>
          <p:cNvSpPr/>
          <p:nvPr/>
        </p:nvSpPr>
        <p:spPr bwMode="auto">
          <a:xfrm>
            <a:off x="8509870" y="2639944"/>
            <a:ext cx="255182" cy="256291"/>
          </a:xfrm>
          <a:prstGeom prst="ellipse">
            <a:avLst/>
          </a:prstGeom>
          <a:solidFill>
            <a:schemeClr val="bg1"/>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56" name="Rectangle 55"/>
          <p:cNvSpPr/>
          <p:nvPr/>
        </p:nvSpPr>
        <p:spPr bwMode="auto">
          <a:xfrm>
            <a:off x="8716390" y="3105296"/>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DEVELOPING </a:t>
            </a:r>
            <a:br>
              <a:rPr kumimoji="0" lang="en-GB" sz="800" b="1" i="0" u="none" strike="noStrike" cap="none" normalizeH="0" baseline="0" dirty="0">
                <a:ln>
                  <a:noFill/>
                </a:ln>
                <a:solidFill>
                  <a:schemeClr val="tx1"/>
                </a:solidFill>
                <a:effectLst/>
                <a:latin typeface="Arial" charset="0"/>
              </a:rPr>
            </a:br>
            <a:r>
              <a:rPr kumimoji="0" lang="en-GB" sz="800" b="1" i="0" u="none" strike="noStrike" cap="none" normalizeH="0" baseline="0" dirty="0">
                <a:ln>
                  <a:noFill/>
                </a:ln>
                <a:solidFill>
                  <a:schemeClr val="tx1"/>
                </a:solidFill>
                <a:effectLst/>
                <a:latin typeface="Arial" charset="0"/>
              </a:rPr>
              <a:t>&amp;</a:t>
            </a:r>
            <a:r>
              <a:rPr kumimoji="0" lang="en-GB" sz="800" b="1" i="0" u="none" strike="noStrike" cap="none" normalizeH="0" dirty="0">
                <a:ln>
                  <a:noFill/>
                </a:ln>
                <a:solidFill>
                  <a:schemeClr val="tx1"/>
                </a:solidFill>
                <a:effectLst/>
                <a:latin typeface="Arial" charset="0"/>
              </a:rPr>
              <a:t> TESTING</a:t>
            </a:r>
          </a:p>
        </p:txBody>
      </p:sp>
      <p:sp>
        <p:nvSpPr>
          <p:cNvPr id="57" name="Oval 56"/>
          <p:cNvSpPr/>
          <p:nvPr/>
        </p:nvSpPr>
        <p:spPr bwMode="auto">
          <a:xfrm>
            <a:off x="8509870" y="3625226"/>
            <a:ext cx="255182" cy="256291"/>
          </a:xfrm>
          <a:prstGeom prst="ellipse">
            <a:avLst/>
          </a:prstGeom>
          <a:no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a typeface="Arial"/>
              <a:cs typeface="Arial"/>
            </a:endParaRPr>
          </a:p>
        </p:txBody>
      </p:sp>
      <p:sp>
        <p:nvSpPr>
          <p:cNvPr id="67" name="Rectangle 66"/>
          <p:cNvSpPr/>
          <p:nvPr/>
        </p:nvSpPr>
        <p:spPr bwMode="auto">
          <a:xfrm>
            <a:off x="8716390" y="3597240"/>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l" rtl="0" fontAlgn="base">
              <a:spcBef>
                <a:spcPct val="50000"/>
              </a:spcBef>
              <a:spcAft>
                <a:spcPct val="0"/>
              </a:spcAft>
            </a:pPr>
            <a:r>
              <a:rPr lang="en-GB" sz="800" b="1" dirty="0">
                <a:solidFill>
                  <a:schemeClr val="tx1"/>
                </a:solidFill>
                <a:latin typeface="Arial" charset="0"/>
              </a:rPr>
              <a:t>IMPLEMENTING &amp; FINANCING</a:t>
            </a:r>
            <a:endParaRPr kumimoji="0" lang="en-GB" sz="800" b="1" i="0" u="none" strike="noStrike" cap="none" normalizeH="0" dirty="0">
              <a:ln>
                <a:noFill/>
              </a:ln>
              <a:solidFill>
                <a:schemeClr val="tx1"/>
              </a:solidFill>
              <a:effectLst/>
              <a:latin typeface="Arial" charset="0"/>
            </a:endParaRPr>
          </a:p>
        </p:txBody>
      </p:sp>
      <p:sp>
        <p:nvSpPr>
          <p:cNvPr id="68" name="Oval 67"/>
          <p:cNvSpPr/>
          <p:nvPr/>
        </p:nvSpPr>
        <p:spPr bwMode="auto">
          <a:xfrm>
            <a:off x="8509870" y="4117170"/>
            <a:ext cx="255182" cy="256291"/>
          </a:xfrm>
          <a:prstGeom prst="ellipse">
            <a:avLst/>
          </a:prstGeom>
          <a:no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69" name="Rectangle 68"/>
          <p:cNvSpPr/>
          <p:nvPr/>
        </p:nvSpPr>
        <p:spPr bwMode="auto">
          <a:xfrm>
            <a:off x="8716390" y="4089184"/>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GROWING</a:t>
            </a:r>
            <a:r>
              <a:rPr kumimoji="0" lang="en-GB" sz="800" b="1" i="0" u="none" strike="noStrike" cap="none" normalizeH="0" dirty="0">
                <a:ln>
                  <a:noFill/>
                </a:ln>
                <a:solidFill>
                  <a:schemeClr val="tx1"/>
                </a:solidFill>
                <a:effectLst/>
                <a:latin typeface="Arial" charset="0"/>
              </a:rPr>
              <a:t> </a:t>
            </a:r>
            <a:br>
              <a:rPr kumimoji="0" lang="en-GB" sz="800" b="1" i="0" u="none" strike="noStrike" cap="none" normalizeH="0" dirty="0">
                <a:ln>
                  <a:noFill/>
                </a:ln>
                <a:solidFill>
                  <a:schemeClr val="tx1"/>
                </a:solidFill>
                <a:effectLst/>
                <a:latin typeface="Arial" charset="0"/>
              </a:rPr>
            </a:br>
            <a:r>
              <a:rPr kumimoji="0" lang="en-GB" sz="800" b="1" i="0" u="none" strike="noStrike" cap="none" normalizeH="0" dirty="0">
                <a:ln>
                  <a:noFill/>
                </a:ln>
                <a:solidFill>
                  <a:schemeClr val="tx1"/>
                </a:solidFill>
                <a:effectLst/>
                <a:latin typeface="Arial" charset="0"/>
              </a:rPr>
              <a:t>&amp; SCALING</a:t>
            </a:r>
          </a:p>
        </p:txBody>
      </p:sp>
      <p:sp>
        <p:nvSpPr>
          <p:cNvPr id="70" name="Oval 69"/>
          <p:cNvSpPr/>
          <p:nvPr/>
        </p:nvSpPr>
        <p:spPr bwMode="auto">
          <a:xfrm>
            <a:off x="8509870" y="4609114"/>
            <a:ext cx="255182" cy="256291"/>
          </a:xfrm>
          <a:prstGeom prst="ellipse">
            <a:avLst/>
          </a:prstGeom>
          <a:no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a typeface="Arial"/>
              <a:cs typeface="Arial"/>
            </a:endParaRPr>
          </a:p>
        </p:txBody>
      </p:sp>
      <p:sp>
        <p:nvSpPr>
          <p:cNvPr id="71" name="Rectangle 70"/>
          <p:cNvSpPr/>
          <p:nvPr/>
        </p:nvSpPr>
        <p:spPr bwMode="auto">
          <a:xfrm>
            <a:off x="8716390" y="4581128"/>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CHANGING SYSTEMS</a:t>
            </a:r>
            <a:endParaRPr kumimoji="0" lang="en-GB" sz="800" b="1" i="0" u="none" strike="noStrike" cap="none" normalizeH="0" dirty="0">
              <a:ln>
                <a:noFill/>
              </a:ln>
              <a:solidFill>
                <a:schemeClr val="tx1"/>
              </a:solidFill>
              <a:effectLst/>
              <a:latin typeface="Arial" charset="0"/>
            </a:endParaRPr>
          </a:p>
        </p:txBody>
      </p:sp>
      <p:grpSp>
        <p:nvGrpSpPr>
          <p:cNvPr id="72" name="Group 71"/>
          <p:cNvGrpSpPr/>
          <p:nvPr/>
        </p:nvGrpSpPr>
        <p:grpSpPr>
          <a:xfrm>
            <a:off x="8598008" y="1091441"/>
            <a:ext cx="1028700" cy="940560"/>
            <a:chOff x="8481502" y="-129443"/>
            <a:chExt cx="2302893" cy="2011300"/>
          </a:xfrm>
        </p:grpSpPr>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563972" flipH="1">
              <a:off x="8481502" y="-129443"/>
              <a:ext cx="2302893" cy="2011300"/>
            </a:xfrm>
            <a:prstGeom prst="rect">
              <a:avLst/>
            </a:prstGeom>
            <a:solidFill>
              <a:srgbClr val="FFD6DF"/>
            </a:solidFill>
            <a:ln w="12700" cap="flat" cmpd="sng" algn="ctr">
              <a:noFill/>
              <a:prstDash val="solid"/>
              <a:round/>
              <a:headEnd type="none" w="med" len="med"/>
              <a:tailEnd type="none" w="med" len="med"/>
            </a:ln>
            <a:effectLst/>
          </p:spPr>
        </p:pic>
        <p:sp>
          <p:nvSpPr>
            <p:cNvPr id="74" name="Oval 73"/>
            <p:cNvSpPr/>
            <p:nvPr/>
          </p:nvSpPr>
          <p:spPr>
            <a:xfrm>
              <a:off x="9117564" y="507649"/>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ndParaRPr>
            </a:p>
          </p:txBody>
        </p:sp>
        <p:sp>
          <p:nvSpPr>
            <p:cNvPr id="75" name="Oval 74"/>
            <p:cNvSpPr/>
            <p:nvPr/>
          </p:nvSpPr>
          <p:spPr>
            <a:xfrm>
              <a:off x="9301496" y="991124"/>
              <a:ext cx="331076" cy="35472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ndParaRPr>
            </a:p>
          </p:txBody>
        </p:sp>
        <p:sp>
          <p:nvSpPr>
            <p:cNvPr id="76" name="Oval 75"/>
            <p:cNvSpPr/>
            <p:nvPr/>
          </p:nvSpPr>
          <p:spPr>
            <a:xfrm>
              <a:off x="9671986" y="526042"/>
              <a:ext cx="331076" cy="35472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ndParaRPr>
            </a:p>
          </p:txBody>
        </p:sp>
        <p:sp>
          <p:nvSpPr>
            <p:cNvPr id="77" name="Oval 76"/>
            <p:cNvSpPr/>
            <p:nvPr/>
          </p:nvSpPr>
          <p:spPr>
            <a:xfrm>
              <a:off x="8654842" y="929265"/>
              <a:ext cx="331076" cy="35472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ndParaRPr>
            </a:p>
          </p:txBody>
        </p:sp>
        <p:sp>
          <p:nvSpPr>
            <p:cNvPr id="78" name="Oval 77"/>
            <p:cNvSpPr/>
            <p:nvPr/>
          </p:nvSpPr>
          <p:spPr>
            <a:xfrm>
              <a:off x="9112309" y="1456208"/>
              <a:ext cx="331076" cy="354724"/>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bg1"/>
                </a:solidFill>
                <a:latin typeface="Arial" charset="0"/>
              </a:endParaRPr>
            </a:p>
          </p:txBody>
        </p:sp>
        <p:sp>
          <p:nvSpPr>
            <p:cNvPr id="79" name="Oval 78"/>
            <p:cNvSpPr/>
            <p:nvPr/>
          </p:nvSpPr>
          <p:spPr>
            <a:xfrm>
              <a:off x="10278958" y="730993"/>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a:solidFill>
                  <a:schemeClr val="tx1"/>
                </a:solidFill>
                <a:latin typeface="Arial" charset="0"/>
              </a:endParaRPr>
            </a:p>
          </p:txBody>
        </p:sp>
      </p:grpSp>
      <p:pic>
        <p:nvPicPr>
          <p:cNvPr id="47" name="Picture 46">
            <a:extLst>
              <a:ext uri="{FF2B5EF4-FFF2-40B4-BE49-F238E27FC236}">
                <a16:creationId xmlns:a16="http://schemas.microsoft.com/office/drawing/2014/main" id="{7F8E60BA-07CB-B845-B26E-3B253D2186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415" t="31595" r="19329" b="31978"/>
          <a:stretch/>
        </p:blipFill>
        <p:spPr>
          <a:xfrm>
            <a:off x="149854" y="63794"/>
            <a:ext cx="1083524" cy="515463"/>
          </a:xfrm>
          <a:prstGeom prst="rect">
            <a:avLst/>
          </a:prstGeom>
        </p:spPr>
      </p:pic>
      <p:pic>
        <p:nvPicPr>
          <p:cNvPr id="59" name="Imagen 1">
            <a:extLst>
              <a:ext uri="{FF2B5EF4-FFF2-40B4-BE49-F238E27FC236}">
                <a16:creationId xmlns:a16="http://schemas.microsoft.com/office/drawing/2014/main" id="{16D20042-FA5F-EB4F-902E-9DB0D68A11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122" y="6453197"/>
            <a:ext cx="4313779" cy="344820"/>
          </a:xfrm>
          <a:prstGeom prst="rect">
            <a:avLst/>
          </a:prstGeom>
        </p:spPr>
      </p:pic>
      <p:sp>
        <p:nvSpPr>
          <p:cNvPr id="40" name="Oval 50"/>
          <p:cNvSpPr/>
          <p:nvPr/>
        </p:nvSpPr>
        <p:spPr bwMode="auto">
          <a:xfrm>
            <a:off x="8509870" y="4616128"/>
            <a:ext cx="255182" cy="256291"/>
          </a:xfrm>
          <a:prstGeom prst="ellipse">
            <a:avLst/>
          </a:prstGeom>
          <a:solidFill>
            <a:srgbClr val="C2D3ED"/>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41" name="Oval 54"/>
          <p:cNvSpPr/>
          <p:nvPr/>
        </p:nvSpPr>
        <p:spPr bwMode="auto">
          <a:xfrm>
            <a:off x="8503346" y="3139717"/>
            <a:ext cx="255182" cy="256291"/>
          </a:xfrm>
          <a:prstGeom prst="ellipse">
            <a:avLst/>
          </a:prstGeom>
          <a:solidFill>
            <a:schemeClr val="bg1"/>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44" name="Picture 2" descr="E:\Eigene Bilder\2018\Raupe Harald Nordt _ Rügenrohr\IMG_328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70971" y="2065134"/>
            <a:ext cx="2120699" cy="1163287"/>
          </a:xfrm>
          <a:prstGeom prst="rect">
            <a:avLst/>
          </a:prstGeom>
          <a:noFill/>
          <a:extLst>
            <a:ext uri="{909E8E84-426E-40DD-AFC4-6F175D3DCCD1}">
              <a14:hiddenFill xmlns:a14="http://schemas.microsoft.com/office/drawing/2010/main">
                <a:solidFill>
                  <a:srgbClr val="FFFFFF"/>
                </a:solidFill>
              </a14:hiddenFill>
            </a:ext>
          </a:extLst>
        </p:spPr>
      </p:pic>
      <p:pic>
        <p:nvPicPr>
          <p:cNvPr id="45" name="Grafik 44" descr="Bildschirmausschnit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72934" y="2161415"/>
            <a:ext cx="2083580" cy="1059156"/>
          </a:xfrm>
          <a:prstGeom prst="rect">
            <a:avLst/>
          </a:prstGeom>
        </p:spPr>
      </p:pic>
      <p:pic>
        <p:nvPicPr>
          <p:cNvPr id="46" name="Grafik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3771" y="981136"/>
            <a:ext cx="2388905" cy="1180279"/>
          </a:xfrm>
          <a:prstGeom prst="rect">
            <a:avLst/>
          </a:prstGeom>
        </p:spPr>
      </p:pic>
      <p:pic>
        <p:nvPicPr>
          <p:cNvPr id="48" name="Grafik 47" descr="Bildschirmausschnitt"/>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2182" y="983200"/>
            <a:ext cx="1697882" cy="2235199"/>
          </a:xfrm>
          <a:prstGeom prst="rect">
            <a:avLst/>
          </a:prstGeom>
        </p:spPr>
      </p:pic>
      <p:pic>
        <p:nvPicPr>
          <p:cNvPr id="60" name="Grafik 59" descr="Bildschirmausschnit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91531" y="982577"/>
            <a:ext cx="1803346" cy="1084208"/>
          </a:xfrm>
          <a:prstGeom prst="rect">
            <a:avLst/>
          </a:prstGeom>
        </p:spPr>
      </p:pic>
    </p:spTree>
    <p:extLst>
      <p:ext uri="{BB962C8B-B14F-4D97-AF65-F5344CB8AC3E}">
        <p14:creationId xmlns:p14="http://schemas.microsoft.com/office/powerpoint/2010/main" val="740778065"/>
      </p:ext>
    </p:extLst>
  </p:cSld>
  <p:clrMapOvr>
    <a:masterClrMapping/>
  </p:clrMapOvr>
  <p:transition/>
</p:sld>
</file>

<file path=ppt/theme/theme1.xml><?xml version="1.0" encoding="utf-8"?>
<a:theme xmlns:a="http://schemas.openxmlformats.org/drawingml/2006/main" name="ADL_Lib_20070209_A4_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L_Lib_20070209_A4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alt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altLang="en-US" sz="1400" b="0" i="0" u="none" strike="noStrike" cap="none" normalizeH="0" baseline="0" smtClean="0">
            <a:ln>
              <a:noFill/>
            </a:ln>
            <a:solidFill>
              <a:schemeClr val="tx1"/>
            </a:solidFill>
            <a:effectLst/>
            <a:latin typeface="Arial" charset="0"/>
          </a:defRPr>
        </a:defPPr>
      </a:lstStyle>
    </a:lnDef>
  </a:objectDefaults>
  <a:extraClrSchemeLst>
    <a:extraClrScheme>
      <a:clrScheme name="ADL_Lib_20070209_A4_EN 1">
        <a:dk1>
          <a:srgbClr val="004785"/>
        </a:dk1>
        <a:lt1>
          <a:srgbClr val="FFFFFF"/>
        </a:lt1>
        <a:dk2>
          <a:srgbClr val="004785"/>
        </a:dk2>
        <a:lt2>
          <a:srgbClr val="808080"/>
        </a:lt2>
        <a:accent1>
          <a:srgbClr val="3E7898"/>
        </a:accent1>
        <a:accent2>
          <a:srgbClr val="C0D8E6"/>
        </a:accent2>
        <a:accent3>
          <a:srgbClr val="FFFFFF"/>
        </a:accent3>
        <a:accent4>
          <a:srgbClr val="003B71"/>
        </a:accent4>
        <a:accent5>
          <a:srgbClr val="AFBECA"/>
        </a:accent5>
        <a:accent6>
          <a:srgbClr val="AEC4D0"/>
        </a:accent6>
        <a:hlink>
          <a:srgbClr val="6EA5C4"/>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spPr>
      <a:bodyPr rot="0" spcFirstLastPara="1" vertOverflow="overflow" horzOverflow="overflow" vert="horz" wrap="square" lIns="46799" tIns="46799" rIns="46799" bIns="46799" numCol="1" spcCol="38100" rtlCol="0" anchor="ctr">
        <a:spAutoFit/>
      </a:bodyPr>
      <a:lstStyle>
        <a:defPPr marL="0" marR="0" indent="0" algn="ctr" defTabSz="914400" rtl="0" fontAlgn="auto" latinLnBrk="1" hangingPunct="0">
          <a:lnSpc>
            <a:spcPct val="100000"/>
          </a:lnSpc>
          <a:spcBef>
            <a:spcPts val="80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DDDD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80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493</Words>
  <Application>Microsoft Macintosh PowerPoint</Application>
  <PresentationFormat>A4 Paper (210x297 mm)</PresentationFormat>
  <Paragraphs>37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Consolas</vt:lpstr>
      <vt:lpstr>Helvetica Neue</vt:lpstr>
      <vt:lpstr>Roboto Black</vt:lpstr>
      <vt:lpstr>Times New Roman</vt:lpstr>
      <vt:lpstr>Wingdings</vt:lpstr>
      <vt:lpstr>ADL_Lib_20070209_A4_EN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framework setup</dc:title>
  <dc:creator>user</dc:creator>
  <cp:lastModifiedBy>Microsoft Office User</cp:lastModifiedBy>
  <cp:revision>388</cp:revision>
  <cp:lastPrinted>2016-10-21T07:05:52Z</cp:lastPrinted>
  <dcterms:modified xsi:type="dcterms:W3CDTF">2020-04-22T10:29:36Z</dcterms:modified>
</cp:coreProperties>
</file>